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36"/>
  </p:notesMasterIdLst>
  <p:sldIdLst>
    <p:sldId id="256" r:id="rId3"/>
    <p:sldId id="1268" r:id="rId4"/>
    <p:sldId id="1222" r:id="rId5"/>
    <p:sldId id="1283" r:id="rId6"/>
    <p:sldId id="1395" r:id="rId7"/>
    <p:sldId id="1396" r:id="rId8"/>
    <p:sldId id="1397" r:id="rId9"/>
    <p:sldId id="1398" r:id="rId10"/>
    <p:sldId id="1399" r:id="rId11"/>
    <p:sldId id="1400" r:id="rId12"/>
    <p:sldId id="1401" r:id="rId13"/>
    <p:sldId id="1402" r:id="rId14"/>
    <p:sldId id="1403" r:id="rId15"/>
    <p:sldId id="1404" r:id="rId16"/>
    <p:sldId id="1405" r:id="rId17"/>
    <p:sldId id="1406" r:id="rId18"/>
    <p:sldId id="1407" r:id="rId19"/>
    <p:sldId id="1408" r:id="rId20"/>
    <p:sldId id="1409" r:id="rId21"/>
    <p:sldId id="1373" r:id="rId22"/>
    <p:sldId id="1374" r:id="rId23"/>
    <p:sldId id="1375" r:id="rId24"/>
    <p:sldId id="1376" r:id="rId25"/>
    <p:sldId id="1377" r:id="rId26"/>
    <p:sldId id="1378" r:id="rId27"/>
    <p:sldId id="1379" r:id="rId28"/>
    <p:sldId id="1380" r:id="rId29"/>
    <p:sldId id="1381" r:id="rId30"/>
    <p:sldId id="1382" r:id="rId31"/>
    <p:sldId id="1383" r:id="rId32"/>
    <p:sldId id="1384" r:id="rId33"/>
    <p:sldId id="1385" r:id="rId34"/>
    <p:sldId id="1410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8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0" y="6538383"/>
            <a:ext cx="482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22260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78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57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1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yZQPjUT5B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s4TPTC8whw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wWBy6J5gz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23 – Searchin</a:t>
            </a:r>
            <a:r>
              <a:rPr lang="en-US" altLang="en-US" sz="4000" dirty="0" smtClean="0"/>
              <a:t>g and 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First </a:t>
            </a:r>
            <a:r>
              <a:rPr lang="en-US" sz="2400" u="sng" dirty="0"/>
              <a:t>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</a:t>
            </a:r>
            <a:r>
              <a:rPr lang="en-US" sz="2400" dirty="0" smtClean="0"/>
              <a:t>swapped: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73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Second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1 should 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13 </a:t>
            </a:r>
            <a:r>
              <a:rPr lang="en-US" sz="2400" dirty="0"/>
              <a:t>and 14 are in </a:t>
            </a:r>
            <a:r>
              <a:rPr lang="en-US" sz="2400" dirty="0" smtClean="0"/>
              <a:t>order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1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Third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10 and 6 should </a:t>
            </a:r>
            <a:r>
              <a:rPr lang="en-US" sz="2400" dirty="0"/>
              <a:t>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6, 10,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Fourth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6, 8,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3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lyZQPjUT5B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797917"/>
            <a:ext cx="8229600" cy="4629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prstClr val="black"/>
                </a:solidFill>
              </a:rPr>
              <a:t>Video from </a:t>
            </a:r>
            <a:r>
              <a:rPr lang="en-US" sz="900" dirty="0" smtClean="0">
                <a:solidFill>
                  <a:prstClr val="black"/>
                </a:solidFill>
              </a:rPr>
              <a:t>https://</a:t>
            </a:r>
            <a:r>
              <a:rPr lang="en-US" sz="900" dirty="0">
                <a:solidFill>
                  <a:prstClr val="black"/>
                </a:solidFill>
              </a:rPr>
              <a:t>www.youtube.com/watch?v=lyZQPjUT5B4</a:t>
            </a:r>
          </a:p>
        </p:txBody>
      </p:sp>
    </p:spTree>
    <p:extLst>
      <p:ext uri="{BB962C8B-B14F-4D97-AF65-F5344CB8AC3E}">
        <p14:creationId xmlns:p14="http://schemas.microsoft.com/office/powerpoint/2010/main" val="6571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8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</a:t>
            </a:r>
            <a:r>
              <a:rPr lang="en-US" dirty="0" smtClean="0"/>
              <a:t>very simple way </a:t>
            </a:r>
            <a:r>
              <a:rPr lang="en-US" dirty="0"/>
              <a:t>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</a:t>
            </a:r>
            <a:r>
              <a:rPr lang="en-US" dirty="0"/>
              <a:t>that to the end of a new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</a:t>
            </a:r>
            <a:r>
              <a:rPr lang="en-US" dirty="0"/>
              <a:t>until the original list is </a:t>
            </a:r>
            <a:r>
              <a:rPr lang="en-US" dirty="0" smtClean="0"/>
              <a:t>empty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Unfortunately, it’s also pretty slow!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1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Video</a:t>
            </a:r>
            <a:endParaRPr lang="en-US" dirty="0"/>
          </a:p>
        </p:txBody>
      </p:sp>
      <p:pic>
        <p:nvPicPr>
          <p:cNvPr id="5" name="Ns4TPTC8whw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772240"/>
            <a:ext cx="8229600" cy="46291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prstClr val="black"/>
                </a:solidFill>
              </a:rPr>
              <a:t>Video from  https://www.youtube.com/watch?v=Ns4TPTC8whw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4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8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 smtClean="0"/>
              <a:t>Here’s </a:t>
            </a:r>
            <a:r>
              <a:rPr lang="en-US" dirty="0" smtClean="0"/>
              <a:t>one more method</a:t>
            </a:r>
            <a:r>
              <a:rPr lang="en-US" dirty="0" smtClean="0"/>
              <a:t>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</a:t>
            </a:r>
            <a:r>
              <a:rPr lang="en-US" dirty="0"/>
              <a:t>with the number on the far </a:t>
            </a:r>
            <a:r>
              <a:rPr lang="en-US" dirty="0" smtClean="0"/>
              <a:t>right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Put everything less </a:t>
            </a:r>
            <a:r>
              <a:rPr lang="en-US" dirty="0"/>
              <a:t>than that number on the left of it and everything greater than it on the right of </a:t>
            </a:r>
            <a:r>
              <a:rPr lang="en-US" dirty="0" smtClean="0"/>
              <a:t>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Quicksort </a:t>
            </a:r>
            <a:r>
              <a:rPr lang="en-US" dirty="0"/>
              <a:t>the left side and the right </a:t>
            </a:r>
            <a:r>
              <a:rPr lang="en-US" dirty="0" smtClean="0"/>
              <a:t>side</a:t>
            </a:r>
          </a:p>
          <a:p>
            <a:pPr lvl="3"/>
            <a:endParaRPr lang="en-US" sz="1600" dirty="0"/>
          </a:p>
          <a:p>
            <a:r>
              <a:rPr lang="en-US" dirty="0" smtClean="0"/>
              <a:t>Does this method remind you of anything?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2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Video</a:t>
            </a:r>
            <a:endParaRPr lang="en-US" dirty="0"/>
          </a:p>
        </p:txBody>
      </p:sp>
      <p:pic>
        <p:nvPicPr>
          <p:cNvPr id="5" name="ywWBy6J5gz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779064"/>
            <a:ext cx="8229600" cy="46291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prstClr val="black"/>
                </a:solidFill>
              </a:rPr>
              <a:t>Video </a:t>
            </a:r>
            <a:r>
              <a:rPr lang="en-US" sz="900" dirty="0" smtClean="0">
                <a:solidFill>
                  <a:prstClr val="black"/>
                </a:solidFill>
              </a:rPr>
              <a:t>from </a:t>
            </a:r>
            <a:r>
              <a:rPr lang="en-US" sz="900" dirty="0">
                <a:solidFill>
                  <a:prstClr val="black"/>
                </a:solidFill>
              </a:rPr>
              <a:t>https://www.youtube.com/watch?v=ywWBy6J5gz8</a:t>
            </a:r>
          </a:p>
        </p:txBody>
      </p:sp>
    </p:spTree>
    <p:extLst>
      <p:ext uri="{BB962C8B-B14F-4D97-AF65-F5344CB8AC3E}">
        <p14:creationId xmlns:p14="http://schemas.microsoft.com/office/powerpoint/2010/main" val="150380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sz="3200" dirty="0" smtClean="0"/>
              <a:t>Binary numbers</a:t>
            </a:r>
          </a:p>
          <a:p>
            <a:pPr lvl="2"/>
            <a:r>
              <a:rPr lang="en-US" sz="2800" dirty="0" smtClean="0"/>
              <a:t>Floating point errors</a:t>
            </a:r>
          </a:p>
          <a:p>
            <a:pPr lvl="1"/>
            <a:r>
              <a:rPr lang="en-US" sz="3200" dirty="0" smtClean="0"/>
              <a:t>ASCII values</a:t>
            </a:r>
            <a:endParaRPr lang="en-US" dirty="0" smtClean="0"/>
          </a:p>
          <a:p>
            <a:r>
              <a:rPr lang="en-US" dirty="0" smtClean="0"/>
              <a:t>Short circuit evaluation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7" name="Up Ribbon 6"/>
          <p:cNvSpPr/>
          <p:nvPr/>
        </p:nvSpPr>
        <p:spPr>
          <a:xfrm>
            <a:off x="2088038" y="5194972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 Expressions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1833514" y="4737771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0387134">
            <a:off x="2097466" y="4981488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93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27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 for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know </a:t>
            </a:r>
            <a:r>
              <a:rPr lang="en-US" u="sng" dirty="0" smtClean="0"/>
              <a:t>if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do this for us!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Want to know </a:t>
            </a:r>
            <a:r>
              <a:rPr lang="en-US" u="sng" dirty="0" smtClean="0"/>
              <a:t>where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actually do this for us too!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raceWinners.index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"#718"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But </a:t>
            </a:r>
            <a:r>
              <a:rPr lang="en-US" b="1" u="sng" dirty="0" smtClean="0"/>
              <a:t>how</a:t>
            </a:r>
            <a:r>
              <a:rPr lang="en-US" dirty="0" smtClean="0"/>
              <a:t> does Python does this?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0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returns the </a:t>
            </a:r>
            <a:r>
              <a:rPr lang="en-US" dirty="0" smtClean="0"/>
              <a:t>index of </a:t>
            </a:r>
            <a:r>
              <a:rPr lang="en-US" dirty="0"/>
              <a:t>the variable in the list</a:t>
            </a:r>
          </a:p>
          <a:p>
            <a:pPr lvl="1"/>
            <a:r>
              <a:rPr lang="en-US" sz="3200" dirty="0" smtClean="0"/>
              <a:t>If it’s not found, return -1</a:t>
            </a:r>
          </a:p>
          <a:p>
            <a:pPr lvl="1"/>
            <a:r>
              <a:rPr lang="en-US" sz="3200" dirty="0" smtClean="0"/>
              <a:t>You can’t use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index()</a:t>
            </a:r>
            <a:r>
              <a:rPr lang="en-US" sz="3200" dirty="0" smtClean="0"/>
              <a:t>!</a:t>
            </a:r>
          </a:p>
          <a:p>
            <a:pPr lvl="4"/>
            <a:endParaRPr lang="en-US" dirty="0" smtClean="0"/>
          </a:p>
          <a:p>
            <a:pPr marL="400050" lvl="2" indent="0">
              <a:buNone/>
            </a:pP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9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  <a:r>
              <a:rPr lang="en-US" dirty="0" smtClean="0"/>
              <a:t>Solution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lvl="2" indent="0">
              <a:buNone/>
            </a:pP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outside the loop, means that</a:t>
            </a:r>
          </a:p>
          <a:p>
            <a:pPr marL="227013" lvl="2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 didn't find the variable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37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just programmed up a search function!</a:t>
            </a:r>
          </a:p>
          <a:p>
            <a:endParaRPr lang="en-US" dirty="0" smtClean="0"/>
          </a:p>
          <a:p>
            <a:r>
              <a:rPr lang="en-US" dirty="0" smtClean="0"/>
              <a:t>This algorithm is </a:t>
            </a:r>
            <a:r>
              <a:rPr lang="en-US" dirty="0"/>
              <a:t>called </a:t>
            </a:r>
            <a:r>
              <a:rPr lang="en-US" b="1" i="1" dirty="0"/>
              <a:t>linear </a:t>
            </a:r>
            <a:r>
              <a:rPr lang="en-US" b="1" i="1" dirty="0" smtClean="0"/>
              <a:t>search</a:t>
            </a:r>
            <a:endParaRPr lang="en-US" b="1" i="1" dirty="0"/>
          </a:p>
          <a:p>
            <a:r>
              <a:rPr lang="en-US" dirty="0"/>
              <a:t>It’s a </a:t>
            </a:r>
            <a:r>
              <a:rPr lang="en-US" dirty="0" smtClean="0"/>
              <a:t>common</a:t>
            </a:r>
            <a:r>
              <a:rPr lang="en-US" dirty="0"/>
              <a:t>, </a:t>
            </a:r>
            <a:r>
              <a:rPr lang="en-US" dirty="0" smtClean="0"/>
              <a:t>fundamental algorithm in CS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It’s especially useful when 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 </a:t>
            </a:r>
            <a:r>
              <a:rPr lang="en-US" dirty="0"/>
              <a:t>isn’t in a sorted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But it isn’t very fast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50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Sorted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Now, imagine we’re looking for information in something sorted, like a phone </a:t>
            </a:r>
            <a:r>
              <a:rPr lang="en-US" dirty="0" smtClean="0"/>
              <a:t>book</a:t>
            </a:r>
          </a:p>
          <a:p>
            <a:r>
              <a:rPr lang="en-US" dirty="0" smtClean="0"/>
              <a:t>We </a:t>
            </a:r>
            <a:r>
              <a:rPr lang="en-US" dirty="0"/>
              <a:t>know someone’s </a:t>
            </a:r>
            <a:r>
              <a:rPr lang="en-US" dirty="0" smtClean="0"/>
              <a:t>name (it’s our “variable”), </a:t>
            </a:r>
            <a:r>
              <a:rPr lang="en-US" dirty="0"/>
              <a:t>and want to find </a:t>
            </a:r>
            <a:r>
              <a:rPr lang="en-US" dirty="0" smtClean="0"/>
              <a:t>their number in </a:t>
            </a:r>
            <a:r>
              <a:rPr lang="en-US" dirty="0"/>
              <a:t>the </a:t>
            </a:r>
            <a:r>
              <a:rPr lang="en-US" dirty="0" smtClean="0"/>
              <a:t>book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a good </a:t>
            </a:r>
            <a:r>
              <a:rPr lang="en-US" dirty="0" smtClean="0"/>
              <a:t>method for </a:t>
            </a:r>
            <a:br>
              <a:rPr lang="en-US" dirty="0" smtClean="0"/>
            </a:br>
            <a:r>
              <a:rPr lang="en-US" dirty="0" smtClean="0"/>
              <a:t>locating </a:t>
            </a:r>
            <a:r>
              <a:rPr lang="en-US" dirty="0"/>
              <a:t>their phone </a:t>
            </a:r>
            <a:r>
              <a:rPr lang="en-US" dirty="0" smtClean="0"/>
              <a:t>number?</a:t>
            </a:r>
          </a:p>
          <a:p>
            <a:pPr lvl="1"/>
            <a:r>
              <a:rPr lang="en-US" sz="3200" dirty="0" smtClean="0"/>
              <a:t>Think </a:t>
            </a:r>
            <a:r>
              <a:rPr lang="en-US" sz="3200" dirty="0"/>
              <a:t>about how </a:t>
            </a:r>
            <a:r>
              <a:rPr lang="en-US" sz="3200" dirty="0" smtClean="0"/>
              <a:t>a person </a:t>
            </a:r>
            <a:r>
              <a:rPr lang="en-US" sz="3200" dirty="0" smtClean="0"/>
              <a:t>would </a:t>
            </a:r>
            <a:r>
              <a:rPr lang="en-US" sz="3200" dirty="0"/>
              <a:t>do </a:t>
            </a:r>
            <a:r>
              <a:rPr lang="en-US" sz="3200" dirty="0" smtClean="0"/>
              <a:t>this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81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You’re </a:t>
            </a:r>
            <a:r>
              <a:rPr lang="en-US" dirty="0"/>
              <a:t>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first half </a:t>
            </a:r>
            <a:r>
              <a:rPr lang="en-US" dirty="0"/>
              <a:t>away and repeat this process on the second </a:t>
            </a:r>
            <a:r>
              <a:rPr lang="en-US" dirty="0" smtClean="0"/>
              <a:t>half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second half </a:t>
            </a:r>
            <a:r>
              <a:rPr lang="en-US" dirty="0"/>
              <a:t>away and repeat this process on the first </a:t>
            </a:r>
            <a:r>
              <a:rPr lang="en-US" dirty="0" smtClean="0"/>
              <a:t>half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700" dirty="0" smtClean="0"/>
              <a:t>This </a:t>
            </a:r>
            <a:r>
              <a:rPr lang="en-US" sz="2700" dirty="0"/>
              <a:t>is </a:t>
            </a:r>
            <a:r>
              <a:rPr lang="en-US" sz="2700" dirty="0" smtClean="0"/>
              <a:t>rough on the phone book, </a:t>
            </a:r>
            <a:r>
              <a:rPr lang="en-US" sz="2700" dirty="0"/>
              <a:t>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31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17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algorithm we just demonstrated is </a:t>
            </a:r>
            <a:br>
              <a:rPr lang="en-US" dirty="0" smtClean="0"/>
            </a:br>
            <a:r>
              <a:rPr lang="en-US" dirty="0" smtClean="0"/>
              <a:t>better known as </a:t>
            </a:r>
            <a:r>
              <a:rPr lang="en-US" b="1" i="1" dirty="0" smtClean="0"/>
              <a:t>binary search</a:t>
            </a:r>
          </a:p>
          <a:p>
            <a:pPr lvl="1"/>
            <a:r>
              <a:rPr lang="en-US" dirty="0" smtClean="0"/>
              <a:t>We talked about it </a:t>
            </a:r>
            <a:r>
              <a:rPr lang="en-US" dirty="0" smtClean="0"/>
              <a:t>previously, </a:t>
            </a:r>
            <a:r>
              <a:rPr lang="en-US" dirty="0" smtClean="0"/>
              <a:t>remember?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Binary search is only usable on </a:t>
            </a:r>
            <a:r>
              <a:rPr lang="en-US" u="sng" dirty="0" smtClean="0"/>
              <a:t>sorted</a:t>
            </a:r>
            <a:r>
              <a:rPr lang="en-US" dirty="0" smtClean="0"/>
              <a:t> lists</a:t>
            </a:r>
            <a:endParaRPr lang="en-US" dirty="0"/>
          </a:p>
          <a:p>
            <a:pPr lvl="1"/>
            <a:r>
              <a:rPr lang="en-US" dirty="0" smtClean="0"/>
              <a:t>Why?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04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</a:t>
            </a:r>
            <a:r>
              <a:rPr lang="en-US" dirty="0"/>
              <a:t>search is a problem that can be broken down into </a:t>
            </a:r>
            <a:endParaRPr lang="en-US" dirty="0" smtClean="0"/>
          </a:p>
          <a:p>
            <a:pPr lvl="1"/>
            <a:r>
              <a:rPr lang="en-US" dirty="0" smtClean="0"/>
              <a:t>Something </a:t>
            </a:r>
            <a:r>
              <a:rPr lang="en-US" dirty="0"/>
              <a:t>simple (breaking a list in </a:t>
            </a:r>
            <a:r>
              <a:rPr lang="en-US" dirty="0" smtClean="0"/>
              <a:t>half)</a:t>
            </a:r>
          </a:p>
          <a:p>
            <a:pPr lvl="1"/>
            <a:r>
              <a:rPr lang="en-US" dirty="0" smtClean="0"/>
              <a:t>A smaller </a:t>
            </a:r>
            <a:r>
              <a:rPr lang="en-US" dirty="0"/>
              <a:t>version of the original problem (searching that half of the list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That </a:t>
            </a:r>
            <a:r>
              <a:rPr lang="en-US" dirty="0"/>
              <a:t>means we can use 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6129" y="5056546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recursion!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34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40478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1130" cy="45176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</a:t>
            </a:r>
            <a:r>
              <a:rPr lang="en-US" dirty="0" smtClean="0"/>
              <a:t>!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make </a:t>
            </a:r>
            <a:r>
              <a:rPr lang="en-US" dirty="0" smtClean="0"/>
              <a:t>the problem </a:t>
            </a:r>
            <a:r>
              <a:rPr lang="en-US" dirty="0"/>
              <a:t>slightly easier, </a:t>
            </a:r>
            <a:r>
              <a:rPr lang="en-US" dirty="0" smtClean="0"/>
              <a:t>make </a:t>
            </a:r>
            <a:r>
              <a:rPr lang="en-US" dirty="0"/>
              <a:t>it </a:t>
            </a:r>
            <a:r>
              <a:rPr lang="en-US" dirty="0" smtClean="0"/>
              <a:t>“</a:t>
            </a:r>
            <a:r>
              <a:rPr lang="en-US" dirty="0"/>
              <a:t>checking to see </a:t>
            </a:r>
            <a:r>
              <a:rPr lang="en-US" u="sng" dirty="0"/>
              <a:t>if</a:t>
            </a:r>
            <a:r>
              <a:rPr lang="en-US" dirty="0"/>
              <a:t> something is in a sorted list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there’s no “middle” of the list, we’ll just look at the lower of the two </a:t>
            </a:r>
            <a:r>
              <a:rPr lang="en-US" dirty="0" smtClean="0"/>
              <a:t>“middle” indexes</a:t>
            </a:r>
          </a:p>
          <a:p>
            <a:pPr lvl="3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7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the recursive step</a:t>
            </a:r>
            <a:r>
              <a:rPr lang="en-US" dirty="0" smtClean="0"/>
              <a:t>?</a:t>
            </a:r>
          </a:p>
          <a:p>
            <a:pPr lvl="4">
              <a:spcBef>
                <a:spcPts val="0"/>
              </a:spcBef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hint: in order to get the number at the middle of the list, use this </a:t>
            </a:r>
            <a:r>
              <a:rPr lang="en-US" dirty="0" smtClean="0"/>
              <a:t>bit of code: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0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28986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256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837630" cy="4517689"/>
          </a:xfrm>
        </p:spPr>
        <p:txBody>
          <a:bodyPr/>
          <a:lstStyle/>
          <a:p>
            <a:r>
              <a:rPr lang="en-US" dirty="0" smtClean="0"/>
              <a:t>Final is when?</a:t>
            </a:r>
          </a:p>
          <a:p>
            <a:pPr marL="1828800" lvl="4" indent="0">
              <a:buNone/>
            </a:pPr>
            <a:endParaRPr lang="en-US" dirty="0" smtClean="0"/>
          </a:p>
          <a:p>
            <a:r>
              <a:rPr lang="en-US" sz="3200" dirty="0" smtClean="0"/>
              <a:t>Project </a:t>
            </a:r>
            <a:r>
              <a:rPr lang="en-US" sz="3200" dirty="0" smtClean="0"/>
              <a:t>3 </a:t>
            </a:r>
            <a:r>
              <a:rPr lang="en-US" dirty="0" smtClean="0"/>
              <a:t>out </a:t>
            </a:r>
            <a:r>
              <a:rPr lang="en-US" dirty="0" smtClean="0"/>
              <a:t>now</a:t>
            </a:r>
          </a:p>
          <a:p>
            <a:pPr lvl="1"/>
            <a:r>
              <a:rPr lang="en-US" dirty="0" smtClean="0"/>
              <a:t>Design due on Friday, May 5th @ 8:59:59 PM</a:t>
            </a:r>
          </a:p>
          <a:p>
            <a:pPr lvl="1"/>
            <a:r>
              <a:rPr lang="en-US" dirty="0" smtClean="0"/>
              <a:t>Project due on Friday, May 12th @ 8:59:59 PM</a:t>
            </a:r>
          </a:p>
          <a:p>
            <a:r>
              <a:rPr lang="en-US" dirty="0" smtClean="0"/>
              <a:t>You have </a:t>
            </a:r>
            <a:r>
              <a:rPr lang="en-US" u="sng" dirty="0" smtClean="0"/>
              <a:t>two weeks</a:t>
            </a:r>
            <a:r>
              <a:rPr lang="en-US" dirty="0" smtClean="0"/>
              <a:t> to do the project!</a:t>
            </a:r>
          </a:p>
          <a:p>
            <a:pPr lvl="2"/>
            <a:endParaRPr lang="en-US" dirty="0"/>
          </a:p>
          <a:p>
            <a:r>
              <a:rPr lang="en-US" dirty="0" smtClean="0"/>
              <a:t>Survey </a:t>
            </a:r>
            <a:r>
              <a:rPr lang="en-US" dirty="0" smtClean="0"/>
              <a:t>#3 also out – follow link in announcement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6765" y="1975186"/>
            <a:ext cx="66177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Friday, May 19th from 6 to 8 PM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some sorting algorithms</a:t>
            </a:r>
          </a:p>
          <a:p>
            <a:pPr lvl="1"/>
            <a:r>
              <a:rPr lang="en-US" dirty="0"/>
              <a:t>Selection Sort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/>
              <a:t>Quicksort</a:t>
            </a:r>
          </a:p>
          <a:p>
            <a:r>
              <a:rPr lang="en-US" dirty="0"/>
              <a:t>To learn more about searching 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98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4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 put the elements of </a:t>
            </a:r>
            <a:br>
              <a:rPr lang="en-US" dirty="0" smtClean="0"/>
            </a:br>
            <a:r>
              <a:rPr lang="en-US" dirty="0" smtClean="0"/>
              <a:t>a list in a specific order</a:t>
            </a:r>
          </a:p>
          <a:p>
            <a:endParaRPr lang="en-US" dirty="0"/>
          </a:p>
          <a:p>
            <a:r>
              <a:rPr lang="en-US" dirty="0" smtClean="0"/>
              <a:t>A sorted list is necessary to be able </a:t>
            </a:r>
            <a:br>
              <a:rPr lang="en-US" dirty="0" smtClean="0"/>
            </a:br>
            <a:r>
              <a:rPr lang="en-US" dirty="0" smtClean="0"/>
              <a:t>to use certain other algorithms</a:t>
            </a:r>
          </a:p>
          <a:p>
            <a:r>
              <a:rPr lang="en-US" dirty="0" smtClean="0"/>
              <a:t>Like binary search!</a:t>
            </a:r>
          </a:p>
          <a:p>
            <a:pPr lvl="1"/>
            <a:r>
              <a:rPr lang="en-US" dirty="0" smtClean="0"/>
              <a:t>If </a:t>
            </a:r>
            <a:r>
              <a:rPr lang="en-US" dirty="0" smtClean="0"/>
              <a:t>a list is sorted </a:t>
            </a:r>
            <a:r>
              <a:rPr lang="en-US" dirty="0" smtClean="0"/>
              <a:t>once, we can </a:t>
            </a:r>
            <a:r>
              <a:rPr lang="en-US" dirty="0" smtClean="0"/>
              <a:t>quickly </a:t>
            </a:r>
            <a:br>
              <a:rPr lang="en-US" dirty="0" smtClean="0"/>
            </a:br>
            <a:r>
              <a:rPr lang="en-US" dirty="0" smtClean="0"/>
              <a:t>search it many</a:t>
            </a:r>
            <a:r>
              <a:rPr lang="en-US" dirty="0" smtClean="0"/>
              <a:t>, many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69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different ways to sort a list</a:t>
            </a:r>
          </a:p>
          <a:p>
            <a:r>
              <a:rPr lang="en-US" dirty="0" smtClean="0"/>
              <a:t>What method would you use?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Now imagine you can only look at </a:t>
            </a:r>
            <a:br>
              <a:rPr lang="en-US" dirty="0" smtClean="0"/>
            </a:br>
            <a:r>
              <a:rPr lang="en-US" b="1" i="1" dirty="0" err="1" smtClean="0"/>
              <a:t>at</a:t>
            </a:r>
            <a:r>
              <a:rPr lang="en-US" b="1" i="1" dirty="0" smtClean="0"/>
              <a:t> most </a:t>
            </a:r>
            <a:r>
              <a:rPr lang="en-US" dirty="0" smtClean="0"/>
              <a:t>two elements at a time</a:t>
            </a:r>
          </a:p>
          <a:p>
            <a:pPr lvl="1"/>
            <a:r>
              <a:rPr lang="en-US" dirty="0" smtClean="0"/>
              <a:t>What method would you use now?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Computer science has a number of </a:t>
            </a:r>
            <a:br>
              <a:rPr lang="en-US" dirty="0" smtClean="0"/>
            </a:br>
            <a:r>
              <a:rPr lang="en-US" dirty="0" smtClean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9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Bubble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7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</a:t>
            </a:r>
            <a:r>
              <a:rPr lang="en-US" dirty="0" smtClean="0"/>
              <a:t>take a look at </a:t>
            </a:r>
            <a:r>
              <a:rPr lang="en-US" dirty="0" smtClean="0"/>
              <a:t>a common sorting </a:t>
            </a:r>
            <a:r>
              <a:rPr lang="en-US" dirty="0" smtClean="0"/>
              <a:t>method!</a:t>
            </a:r>
            <a:endParaRPr lang="en-US" dirty="0"/>
          </a:p>
          <a:p>
            <a:pPr marL="1771650" lvl="3" indent="-514350"/>
            <a:endParaRPr lang="en-US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We </a:t>
            </a:r>
            <a:r>
              <a:rPr lang="en-US" sz="2800" dirty="0"/>
              <a:t>look at the first pair of items in the list, and if the first one is bigger than the second one, we swap </a:t>
            </a:r>
            <a:r>
              <a:rPr lang="en-US" sz="2800" dirty="0" smtClean="0"/>
              <a:t>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Then </a:t>
            </a:r>
            <a:r>
              <a:rPr lang="en-US" sz="2800" dirty="0"/>
              <a:t>we look at the second and third one and put them in order, and so </a:t>
            </a:r>
            <a:r>
              <a:rPr lang="en-US" sz="2800" dirty="0" smtClean="0"/>
              <a:t>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Once </a:t>
            </a:r>
            <a:r>
              <a:rPr lang="en-US" sz="2800" dirty="0"/>
              <a:t>we hit the end of the list, we start over at the </a:t>
            </a:r>
            <a:r>
              <a:rPr lang="en-US" sz="2800" dirty="0" smtClean="0"/>
              <a:t>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Repeat </a:t>
            </a:r>
            <a:r>
              <a:rPr lang="en-US" sz="2800" dirty="0"/>
              <a:t>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1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27306</TotalTime>
  <Words>1098</Words>
  <Application>Microsoft Office PowerPoint</Application>
  <PresentationFormat>On-screen Show (4:3)</PresentationFormat>
  <Paragraphs>224</Paragraphs>
  <Slides>33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1_Office Theme</vt:lpstr>
      <vt:lpstr>CMSC201  Computer Science I for Majors  Lecture 23 – Searching and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Video</vt:lpstr>
      <vt:lpstr>Selection Sort</vt:lpstr>
      <vt:lpstr>Selection Sort Algorithm</vt:lpstr>
      <vt:lpstr>Selection Sort Video</vt:lpstr>
      <vt:lpstr>Quicksort</vt:lpstr>
      <vt:lpstr>Quicksort Algorithm</vt:lpstr>
      <vt:lpstr>Quicksort Video</vt:lpstr>
      <vt:lpstr>Search</vt:lpstr>
      <vt:lpstr>Motivations for Searching</vt:lpstr>
      <vt:lpstr>Exercise: find()</vt:lpstr>
      <vt:lpstr>Exercise: find() Solution</vt:lpstr>
      <vt:lpstr>Linear Search</vt:lpstr>
      <vt:lpstr>Searching Sorted Information</vt:lpstr>
      <vt:lpstr>Algorithm in English</vt:lpstr>
      <vt:lpstr>Binary Search</vt:lpstr>
      <vt:lpstr>Binary Search</vt:lpstr>
      <vt:lpstr>Solving Binary Search</vt:lpstr>
      <vt:lpstr>Exercise: Recursive Binary Search</vt:lpstr>
      <vt:lpstr>Exercise: Recursive Binary Search</vt:lpstr>
      <vt:lpstr>Time for…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366</cp:revision>
  <dcterms:created xsi:type="dcterms:W3CDTF">2014-05-05T14:25:42Z</dcterms:created>
  <dcterms:modified xsi:type="dcterms:W3CDTF">2017-05-01T18:43:28Z</dcterms:modified>
</cp:coreProperties>
</file>